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50.jpg" ContentType="image/jpeg"/>
  <Override PartName="/ppt/media/image56.jpg" ContentType="image/jpeg"/>
  <Override PartName="/ppt/notesSlides/notesSlide9.xml" ContentType="application/vnd.openxmlformats-officedocument.presentationml.notesSlide+xml"/>
  <Override PartName="/ppt/media/image63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34" r:id="rId4"/>
    <p:sldId id="259" r:id="rId5"/>
    <p:sldId id="396" r:id="rId6"/>
    <p:sldId id="397" r:id="rId7"/>
    <p:sldId id="260" r:id="rId8"/>
    <p:sldId id="371" r:id="rId9"/>
    <p:sldId id="393" r:id="rId10"/>
    <p:sldId id="522" r:id="rId11"/>
    <p:sldId id="527" r:id="rId12"/>
    <p:sldId id="528" r:id="rId13"/>
    <p:sldId id="480" r:id="rId14"/>
    <p:sldId id="538" r:id="rId15"/>
    <p:sldId id="534" r:id="rId16"/>
    <p:sldId id="540" r:id="rId17"/>
    <p:sldId id="541" r:id="rId18"/>
    <p:sldId id="547" r:id="rId19"/>
    <p:sldId id="549" r:id="rId20"/>
    <p:sldId id="550" r:id="rId21"/>
    <p:sldId id="553" r:id="rId22"/>
    <p:sldId id="385" r:id="rId23"/>
    <p:sldId id="270" r:id="rId24"/>
    <p:sldId id="560" r:id="rId25"/>
    <p:sldId id="561" r:id="rId26"/>
    <p:sldId id="562" r:id="rId27"/>
    <p:sldId id="563" r:id="rId28"/>
    <p:sldId id="273" r:id="rId29"/>
    <p:sldId id="390" r:id="rId30"/>
    <p:sldId id="551" r:id="rId31"/>
    <p:sldId id="539" r:id="rId32"/>
    <p:sldId id="554" r:id="rId33"/>
    <p:sldId id="556" r:id="rId34"/>
    <p:sldId id="557" r:id="rId35"/>
    <p:sldId id="558" r:id="rId36"/>
    <p:sldId id="300" r:id="rId37"/>
    <p:sldId id="398" r:id="rId38"/>
    <p:sldId id="364" r:id="rId39"/>
    <p:sldId id="281" r:id="rId40"/>
    <p:sldId id="377" r:id="rId41"/>
    <p:sldId id="301" r:id="rId42"/>
    <p:sldId id="302" r:id="rId43"/>
    <p:sldId id="335" r:id="rId44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4"/>
    <p:restoredTop sz="97030"/>
  </p:normalViewPr>
  <p:slideViewPr>
    <p:cSldViewPr>
      <p:cViewPr varScale="1">
        <p:scale>
          <a:sx n="208" d="100"/>
          <a:sy n="208" d="100"/>
        </p:scale>
        <p:origin x="35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53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3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01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8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877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28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185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1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29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151010204407/http:/deeplearning.cs.cmu.edu/pdfs/Cybenko.pdf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9oDe4Yq4E0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0" Type="http://schemas.openxmlformats.org/officeDocument/2006/relationships/image" Target="../media/image290.png"/><Relationship Id="rId9" Type="http://schemas.openxmlformats.org/officeDocument/2006/relationships/image" Target="../media/image2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10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96.pn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4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_k8cpsNWY" TargetMode="External"/><Relationship Id="rId2" Type="http://schemas.openxmlformats.org/officeDocument/2006/relationships/hyperlink" Target="https://www.youtube.com/watch?v=JwpFvFpbOGc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get-started/locall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habr.com/ru/articles/726468/" TargetMode="External"/><Relationship Id="rId4" Type="http://schemas.openxmlformats.org/officeDocument/2006/relationships/hyperlink" Target="https://www.tensorflow.or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Нейронные сети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Модель нейрона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35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C82F42-8A56-1D46-B37B-DD304590FBF5}"/>
              </a:ext>
            </a:extLst>
          </p:cNvPr>
          <p:cNvGrpSpPr/>
          <p:nvPr/>
        </p:nvGrpSpPr>
        <p:grpSpPr>
          <a:xfrm>
            <a:off x="152400" y="1200150"/>
            <a:ext cx="5834857" cy="3168642"/>
            <a:chOff x="152400" y="1200150"/>
            <a:chExt cx="5834857" cy="31686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D374C5-B244-9B47-9487-0D3A769FF66F}"/>
                </a:ext>
              </a:extLst>
            </p:cNvPr>
            <p:cNvGrpSpPr/>
            <p:nvPr/>
          </p:nvGrpSpPr>
          <p:grpSpPr>
            <a:xfrm>
              <a:off x="152400" y="1200150"/>
              <a:ext cx="5834857" cy="3168642"/>
              <a:chOff x="152400" y="1200150"/>
              <a:chExt cx="5834857" cy="316864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7C580C5-9AD2-2C44-B6B3-14BAA103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1200150"/>
                <a:ext cx="5834857" cy="3168642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4009C99-C733-0640-B37A-B2138511BDC2}"/>
                  </a:ext>
                </a:extLst>
              </p:cNvPr>
              <p:cNvSpPr/>
              <p:nvPr/>
            </p:nvSpPr>
            <p:spPr>
              <a:xfrm>
                <a:off x="3505200" y="3181349"/>
                <a:ext cx="417450" cy="407257"/>
              </a:xfrm>
              <a:prstGeom prst="rect">
                <a:avLst/>
              </a:prstGeom>
              <a:noFill/>
              <a:ln>
                <a:solidFill>
                  <a:srgbClr val="FFD4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EC4E65-8641-744C-A088-CA907207F64F}"/>
                </a:ext>
              </a:extLst>
            </p:cNvPr>
            <p:cNvSpPr/>
            <p:nvPr/>
          </p:nvSpPr>
          <p:spPr>
            <a:xfrm>
              <a:off x="914400" y="1581150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A34E90-BFFE-524B-B588-DD9BEDF26406}"/>
                </a:ext>
              </a:extLst>
            </p:cNvPr>
            <p:cNvSpPr/>
            <p:nvPr/>
          </p:nvSpPr>
          <p:spPr>
            <a:xfrm>
              <a:off x="911268" y="2450576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150C08-F49B-8B46-B810-C020DB3576B2}"/>
                </a:ext>
              </a:extLst>
            </p:cNvPr>
            <p:cNvSpPr/>
            <p:nvPr/>
          </p:nvSpPr>
          <p:spPr>
            <a:xfrm>
              <a:off x="911268" y="3385837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/>
              <p:nvPr/>
            </p:nvSpPr>
            <p:spPr>
              <a:xfrm>
                <a:off x="6249291" y="2198604"/>
                <a:ext cx="2819400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91" y="2198604"/>
                <a:ext cx="2819400" cy="848566"/>
              </a:xfrm>
              <a:prstGeom prst="rect">
                <a:avLst/>
              </a:prstGeom>
              <a:blipFill>
                <a:blip r:embed="rId3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/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/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/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/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/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/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/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2A70A3-0128-9847-99E1-39030DFB2EA4}"/>
              </a:ext>
            </a:extLst>
          </p:cNvPr>
          <p:cNvSpPr txBox="1"/>
          <p:nvPr/>
        </p:nvSpPr>
        <p:spPr>
          <a:xfrm>
            <a:off x="0" y="995206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входные сигналы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96A532-B038-AC43-BFDB-B5C47246386F}"/>
              </a:ext>
            </a:extLst>
          </p:cNvPr>
          <p:cNvSpPr txBox="1"/>
          <p:nvPr/>
        </p:nvSpPr>
        <p:spPr>
          <a:xfrm>
            <a:off x="1216068" y="445202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accent6">
                    <a:lumMod val="75000"/>
                  </a:schemeClr>
                </a:solidFill>
              </a:rPr>
              <a:t>синаптические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веса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53E1DF-8351-534F-9AEF-4EFDA7FF8271}"/>
              </a:ext>
            </a:extLst>
          </p:cNvPr>
          <p:cNvSpPr txBox="1"/>
          <p:nvPr/>
        </p:nvSpPr>
        <p:spPr>
          <a:xfrm>
            <a:off x="3581400" y="3877429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смещение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4CEF205-5750-6247-9DC0-0FB248AC2C9F}"/>
              </a:ext>
            </a:extLst>
          </p:cNvPr>
          <p:cNvCxnSpPr>
            <a:cxnSpLocks/>
            <a:stCxn id="28" idx="0"/>
            <a:endCxn id="10" idx="3"/>
          </p:cNvCxnSpPr>
          <p:nvPr/>
        </p:nvCxnSpPr>
        <p:spPr>
          <a:xfrm rot="16200000" flipV="1">
            <a:off x="3806716" y="3500913"/>
            <a:ext cx="492451" cy="260582"/>
          </a:xfrm>
          <a:prstGeom prst="curvedConnector2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7FBBC403-75AC-CD4C-BB49-7BA8225A437F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>
            <a:off x="826687" y="1496112"/>
            <a:ext cx="616635" cy="313971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5F23EC5B-4122-744E-B61F-B3231B7A94A4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383640" y="1979754"/>
            <a:ext cx="1536070" cy="280630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7B014290-8503-7045-ABDE-5C7F1FC4F712}"/>
              </a:ext>
            </a:extLst>
          </p:cNvPr>
          <p:cNvCxnSpPr>
            <a:cxnSpLocks/>
            <a:endCxn id="2" idx="3"/>
          </p:cNvCxnSpPr>
          <p:nvPr/>
        </p:nvCxnSpPr>
        <p:spPr>
          <a:xfrm rot="5400000">
            <a:off x="-79221" y="2447939"/>
            <a:ext cx="2467117" cy="275307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2474166-F717-8E41-AD64-EE1020BCDFF0}"/>
              </a:ext>
            </a:extLst>
          </p:cNvPr>
          <p:cNvCxnSpPr>
            <a:stCxn id="25" idx="0"/>
            <a:endCxn id="19" idx="3"/>
          </p:cNvCxnSpPr>
          <p:nvPr/>
        </p:nvCxnSpPr>
        <p:spPr>
          <a:xfrm rot="16200000" flipV="1">
            <a:off x="1852089" y="4008260"/>
            <a:ext cx="574594" cy="312931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EEAD7197-E612-9249-8429-A8D20E569343}"/>
              </a:ext>
            </a:extLst>
          </p:cNvPr>
          <p:cNvCxnSpPr>
            <a:cxnSpLocks/>
            <a:stCxn id="25" idx="0"/>
            <a:endCxn id="22" idx="3"/>
          </p:cNvCxnSpPr>
          <p:nvPr/>
        </p:nvCxnSpPr>
        <p:spPr>
          <a:xfrm rot="16200000" flipV="1">
            <a:off x="1378246" y="3534418"/>
            <a:ext cx="1519618" cy="31559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815AF6E9-81F7-9A40-BE37-66AC403A3D53}"/>
              </a:ext>
            </a:extLst>
          </p:cNvPr>
          <p:cNvCxnSpPr>
            <a:stCxn id="25" idx="0"/>
            <a:endCxn id="23" idx="3"/>
          </p:cNvCxnSpPr>
          <p:nvPr/>
        </p:nvCxnSpPr>
        <p:spPr>
          <a:xfrm rot="16200000" flipV="1">
            <a:off x="904473" y="3060644"/>
            <a:ext cx="2468106" cy="314651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E952760-7803-1441-8EB9-B72988044849}"/>
              </a:ext>
            </a:extLst>
          </p:cNvPr>
          <p:cNvSpPr txBox="1"/>
          <p:nvPr/>
        </p:nvSpPr>
        <p:spPr>
          <a:xfrm>
            <a:off x="4660265" y="1759469"/>
            <a:ext cx="121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Функция активации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/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solidFill>
                <a:srgbClr val="F9F9FC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591D4D37-183E-7246-BCFE-60D2747E1987}"/>
              </a:ext>
            </a:extLst>
          </p:cNvPr>
          <p:cNvCxnSpPr>
            <a:stCxn id="60" idx="2"/>
            <a:endCxn id="61" idx="3"/>
          </p:cNvCxnSpPr>
          <p:nvPr/>
        </p:nvCxnSpPr>
        <p:spPr>
          <a:xfrm rot="5400000">
            <a:off x="4884159" y="2557016"/>
            <a:ext cx="536368" cy="233936"/>
          </a:xfrm>
          <a:prstGeom prst="curved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26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/>
              <p:nvPr/>
            </p:nvSpPr>
            <p:spPr>
              <a:xfrm>
                <a:off x="6249291" y="2198604"/>
                <a:ext cx="2819400" cy="140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91" y="2198604"/>
                <a:ext cx="2819400" cy="1402756"/>
              </a:xfrm>
              <a:prstGeom prst="rect">
                <a:avLst/>
              </a:prstGeom>
              <a:blipFill>
                <a:blip r:embed="rId2"/>
                <a:stretch>
                  <a:fillRect t="-61261" b="-5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/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/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/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/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/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/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/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/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solidFill>
                <a:srgbClr val="F9F9FC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5DB23A-89C1-8F4E-AEEE-726612BB6DEA}"/>
              </a:ext>
            </a:extLst>
          </p:cNvPr>
          <p:cNvGrpSpPr/>
          <p:nvPr/>
        </p:nvGrpSpPr>
        <p:grpSpPr>
          <a:xfrm>
            <a:off x="304800" y="1426624"/>
            <a:ext cx="5834857" cy="3168642"/>
            <a:chOff x="152400" y="1236374"/>
            <a:chExt cx="5834857" cy="31686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59D83B-DB01-F346-8B74-64292E310454}"/>
                </a:ext>
              </a:extLst>
            </p:cNvPr>
            <p:cNvGrpSpPr/>
            <p:nvPr/>
          </p:nvGrpSpPr>
          <p:grpSpPr>
            <a:xfrm>
              <a:off x="152400" y="1236374"/>
              <a:ext cx="5834857" cy="3168642"/>
              <a:chOff x="152400" y="1236374"/>
              <a:chExt cx="5834857" cy="316864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DC82F42-8A56-1D46-B37B-DD304590FBF5}"/>
                  </a:ext>
                </a:extLst>
              </p:cNvPr>
              <p:cNvGrpSpPr/>
              <p:nvPr/>
            </p:nvGrpSpPr>
            <p:grpSpPr>
              <a:xfrm>
                <a:off x="152400" y="1236374"/>
                <a:ext cx="5834857" cy="3168642"/>
                <a:chOff x="152400" y="1236374"/>
                <a:chExt cx="5834857" cy="3168642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7C580C5-9AD2-2C44-B6B3-14BAA103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400" y="1236374"/>
                  <a:ext cx="5834857" cy="3168642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3EC4E65-8641-744C-A088-CA907207F64F}"/>
                    </a:ext>
                  </a:extLst>
                </p:cNvPr>
                <p:cNvSpPr/>
                <p:nvPr/>
              </p:nvSpPr>
              <p:spPr>
                <a:xfrm>
                  <a:off x="914400" y="1581150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EA34E90-BFFE-524B-B588-DD9BEDF26406}"/>
                    </a:ext>
                  </a:extLst>
                </p:cNvPr>
                <p:cNvSpPr/>
                <p:nvPr/>
              </p:nvSpPr>
              <p:spPr>
                <a:xfrm>
                  <a:off x="906298" y="2491414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B150C08-F49B-8B46-B810-C020DB3576B2}"/>
                    </a:ext>
                  </a:extLst>
                </p:cNvPr>
                <p:cNvSpPr/>
                <p:nvPr/>
              </p:nvSpPr>
              <p:spPr>
                <a:xfrm>
                  <a:off x="911268" y="3385837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FC97D4-0541-CF41-9174-4CA6FEEA55B8}"/>
                  </a:ext>
                </a:extLst>
              </p:cNvPr>
              <p:cNvSpPr/>
              <p:nvPr/>
            </p:nvSpPr>
            <p:spPr>
              <a:xfrm>
                <a:off x="3308196" y="1394700"/>
                <a:ext cx="1532316" cy="872250"/>
              </a:xfrm>
              <a:prstGeom prst="rect">
                <a:avLst/>
              </a:prstGeom>
              <a:solidFill>
                <a:srgbClr val="F9F9FC"/>
              </a:solidFill>
              <a:ln>
                <a:solidFill>
                  <a:srgbClr val="F9F9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727762-2566-6D4A-A678-B83671252933}"/>
                </a:ext>
              </a:extLst>
            </p:cNvPr>
            <p:cNvSpPr/>
            <p:nvPr/>
          </p:nvSpPr>
          <p:spPr>
            <a:xfrm>
              <a:off x="228600" y="1504950"/>
              <a:ext cx="609600" cy="2819400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2A8C14-9758-EC42-94DD-E6909A95D41E}"/>
                  </a:ext>
                </a:extLst>
              </p:cNvPr>
              <p:cNvSpPr txBox="1"/>
              <p:nvPr/>
            </p:nvSpPr>
            <p:spPr>
              <a:xfrm>
                <a:off x="691122" y="38356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2A8C14-9758-EC42-94DD-E6909A95D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22" y="3835680"/>
                <a:ext cx="4660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B11CBD-AA8B-7A40-94C7-6B62996931A6}"/>
                  </a:ext>
                </a:extLst>
              </p:cNvPr>
              <p:cNvSpPr txBox="1"/>
              <p:nvPr/>
            </p:nvSpPr>
            <p:spPr>
              <a:xfrm>
                <a:off x="685800" y="2904633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B11CBD-AA8B-7A40-94C7-6B6299693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04633"/>
                <a:ext cx="4607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5AA15-2C31-3049-865E-6CD1092E8BCD}"/>
                  </a:ext>
                </a:extLst>
              </p:cNvPr>
              <p:cNvSpPr txBox="1"/>
              <p:nvPr/>
            </p:nvSpPr>
            <p:spPr>
              <a:xfrm>
                <a:off x="251753" y="2049657"/>
                <a:ext cx="895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5AA15-2C31-3049-865E-6CD1092E8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3" y="2049657"/>
                <a:ext cx="89569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6E0C4A-8144-1649-AB3D-9C9B0CEF8455}"/>
                  </a:ext>
                </a:extLst>
              </p:cNvPr>
              <p:cNvSpPr txBox="1"/>
              <p:nvPr/>
            </p:nvSpPr>
            <p:spPr>
              <a:xfrm>
                <a:off x="1616322" y="3893958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6E0C4A-8144-1649-AB3D-9C9B0CEF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322" y="3893958"/>
                <a:ext cx="50712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D2936B-0A9F-DA4B-B4F8-0F831FADFB3F}"/>
                  </a:ext>
                </a:extLst>
              </p:cNvPr>
              <p:cNvSpPr txBox="1"/>
              <p:nvPr/>
            </p:nvSpPr>
            <p:spPr>
              <a:xfrm>
                <a:off x="1613661" y="2948934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D2936B-0A9F-DA4B-B4F8-0F831FAD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61" y="2948934"/>
                <a:ext cx="50180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43C5E3-29B0-B243-894B-C24927417521}"/>
                  </a:ext>
                </a:extLst>
              </p:cNvPr>
              <p:cNvSpPr txBox="1"/>
              <p:nvPr/>
            </p:nvSpPr>
            <p:spPr>
              <a:xfrm>
                <a:off x="1392202" y="1556500"/>
                <a:ext cx="9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43C5E3-29B0-B243-894B-C24927417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02" y="1556500"/>
                <a:ext cx="93859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C84E5A-24F8-8D4D-9424-7F6758E161F2}"/>
                  </a:ext>
                </a:extLst>
              </p:cNvPr>
              <p:cNvSpPr txBox="1"/>
              <p:nvPr/>
            </p:nvSpPr>
            <p:spPr>
              <a:xfrm>
                <a:off x="1613661" y="202642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C84E5A-24F8-8D4D-9424-7F6758E16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61" y="2026429"/>
                <a:ext cx="50712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76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Функция активации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618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AE04-4756-1B43-A5D9-CE039187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функции активации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2FB97-8394-1B4C-ACE9-599F76DFA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804" r="7500" b="4911"/>
          <a:stretch/>
        </p:blipFill>
        <p:spPr>
          <a:xfrm>
            <a:off x="914400" y="1047750"/>
            <a:ext cx="7543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Нейронная сеть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30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55A517-E838-ED45-B50E-76FFB4D0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807AD-9EDF-BD43-BD42-5ABDA13B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0150"/>
            <a:ext cx="6108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3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F306-D69A-2F4A-BAF7-73DE8EC0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Универсальная теорема аппроксимации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06E24-5E0C-8348-A65F-C39EE8C74D38}"/>
              </a:ext>
            </a:extLst>
          </p:cNvPr>
          <p:cNvSpPr txBox="1"/>
          <p:nvPr/>
        </p:nvSpPr>
        <p:spPr>
          <a:xfrm>
            <a:off x="609601" y="1200150"/>
            <a:ext cx="8305800" cy="3290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Теорема Цыбенко </a:t>
            </a:r>
            <a:r>
              <a:rPr lang="ru-RU" dirty="0"/>
              <a:t>или </a:t>
            </a:r>
            <a:r>
              <a:rPr lang="ru-RU" b="1" dirty="0"/>
              <a:t>Универсальная теорема аппроксимации </a:t>
            </a:r>
            <a:r>
              <a:rPr lang="ru-RU" dirty="0"/>
              <a:t>- теорема,</a:t>
            </a:r>
          </a:p>
          <a:p>
            <a:pPr>
              <a:lnSpc>
                <a:spcPct val="150000"/>
              </a:lnSpc>
            </a:pPr>
            <a:r>
              <a:rPr lang="ru-RU" dirty="0"/>
              <a:t>доказанная Джорджем Цыбенко в 1989 году, которая утверждает, что искусственная нейронная сеть прямой связи с </a:t>
            </a:r>
            <a:r>
              <a:rPr lang="ru-RU" b="1" dirty="0"/>
              <a:t>одним скрытым слоем и нелинейной функцией активаци</a:t>
            </a:r>
            <a:r>
              <a:rPr lang="ru-RU" dirty="0"/>
              <a:t>и (например, </a:t>
            </a:r>
            <a:r>
              <a:rPr lang="ru-RU" dirty="0" err="1"/>
              <a:t>сигмоида</a:t>
            </a:r>
            <a:r>
              <a:rPr lang="ru-RU" dirty="0"/>
              <a:t>) может аппроксимировать </a:t>
            </a:r>
            <a:r>
              <a:rPr lang="ru-RU" b="1" dirty="0"/>
              <a:t>любую ограниченную функцию </a:t>
            </a:r>
            <a:r>
              <a:rPr lang="ru-RU" dirty="0"/>
              <a:t>с не более, чем счетным числом точек разрыва многих переменных с любой точностью.</a:t>
            </a:r>
          </a:p>
          <a:p>
            <a:pPr>
              <a:lnSpc>
                <a:spcPct val="150000"/>
              </a:lnSpc>
            </a:pPr>
            <a:r>
              <a:rPr lang="ru-RU" dirty="0"/>
              <a:t>Условием является: достаточное количество нейронов скрытого слоя.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dirty="0">
                <a:hlinkClick r:id="rId2"/>
              </a:rPr>
              <a:t>https://web.archive.org/web/20151010204407/http://deeplearning.cs.cmu.edu/pdfs/Cybenko.pdf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20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603C-B6E1-CF4A-B1C0-2490B4B6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ошибки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C8BFC-164A-E949-ACC7-36A7BB855E52}"/>
              </a:ext>
            </a:extLst>
          </p:cNvPr>
          <p:cNvSpPr txBox="1"/>
          <p:nvPr/>
        </p:nvSpPr>
        <p:spPr>
          <a:xfrm>
            <a:off x="500550" y="1292751"/>
            <a:ext cx="407145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Необходимо реализовать некое правило для оценки качества предсказания - функцию потерь. Функция потерь должна нам показывать, насколько хорошо мы сейчас решаем нашу задачу.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Ошибка предсказания – это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3EDC3-6920-2F49-9C7B-DC5983F19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06963"/>
            <a:ext cx="4010747" cy="2178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7ABF6-5C53-F74B-A22F-CD7CD0C94D74}"/>
              </a:ext>
            </a:extLst>
          </p:cNvPr>
          <p:cNvSpPr txBox="1"/>
          <p:nvPr/>
        </p:nvSpPr>
        <p:spPr>
          <a:xfrm>
            <a:off x="500550" y="3275677"/>
            <a:ext cx="8520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«расстояние» между истинным значением и предсказанием нашей сети.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Фактически нам необходимо </a:t>
            </a:r>
            <a:r>
              <a:rPr lang="ru-RU" b="1" dirty="0"/>
              <a:t>вычислить ошибку для каждой точки</a:t>
            </a:r>
            <a:r>
              <a:rPr lang="ru-RU" dirty="0"/>
              <a:t>. Далее нам необходимо так </a:t>
            </a:r>
            <a:r>
              <a:rPr lang="ru-RU" b="1" dirty="0"/>
              <a:t>подобрать веса входов каждого нейрона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чтобы </a:t>
            </a:r>
            <a:r>
              <a:rPr lang="ru-RU" b="1" dirty="0"/>
              <a:t>для всех обучающих данных суммарная ошибка была бы минимальна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Обучение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17899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473696-CEC8-FA46-8DFB-6D6C8BC2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сети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4C9B1-5311-FA41-854B-B5C3EF7F9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76250" indent="-342900">
              <a:buFont typeface="+mj-lt"/>
              <a:buAutoNum type="arabicPeriod"/>
            </a:pPr>
            <a:r>
              <a:rPr lang="ru-RU" sz="1600" dirty="0"/>
              <a:t>Создание архитектуры сети (сколько нейронов и сколько слоев);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Выбор Функции потерь (для понимания качества предсказания);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Вычисление ошибки на обучающих данных;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Коррекция весов сети для уменьшения суммарной ошибки;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Вычисление новой ошибки на обучающих данных;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Повторить шаги 4-5 до:</a:t>
            </a:r>
          </a:p>
          <a:p>
            <a:pPr marL="933450" lvl="1" indent="-342900"/>
            <a:r>
              <a:rPr lang="ru-RU" sz="1400" dirty="0"/>
              <a:t>Фиксированное (большое) число шагов;</a:t>
            </a:r>
          </a:p>
          <a:p>
            <a:pPr marL="933450" lvl="1" indent="-342900"/>
            <a:r>
              <a:rPr lang="ru-RU" sz="1400" dirty="0"/>
              <a:t>Пока ошибка не перестанет уменьшаться</a:t>
            </a:r>
            <a:endParaRPr lang="en-US" sz="1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1AFB7FA-2743-704F-AE74-14A12CE9F5A8}"/>
              </a:ext>
            </a:extLst>
          </p:cNvPr>
          <p:cNvSpPr/>
          <p:nvPr/>
        </p:nvSpPr>
        <p:spPr>
          <a:xfrm>
            <a:off x="6324600" y="2266950"/>
            <a:ext cx="152400" cy="10959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8C8CB-1977-BC4B-8706-547F62A238E1}"/>
              </a:ext>
            </a:extLst>
          </p:cNvPr>
          <p:cNvSpPr txBox="1"/>
          <p:nvPr/>
        </p:nvSpPr>
        <p:spPr>
          <a:xfrm>
            <a:off x="6553200" y="2580748"/>
            <a:ext cx="156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Оптимизатор!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4809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92FA-627E-AC4A-B1A4-ABC3FA10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064EF-9479-3645-ADCC-9B45FB7D1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75477"/>
            <a:ext cx="4993865" cy="270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698E0-1DBD-D34D-A8E9-3BFC64C79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5" y="1865927"/>
            <a:ext cx="3835400" cy="2552700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2525183-8EEF-174C-9DA7-5FDF5F06FF25}"/>
              </a:ext>
            </a:extLst>
          </p:cNvPr>
          <p:cNvSpPr/>
          <p:nvPr/>
        </p:nvSpPr>
        <p:spPr>
          <a:xfrm>
            <a:off x="4419600" y="3028950"/>
            <a:ext cx="5940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C1963-CD47-7843-B434-1A4AA865AC8F}"/>
              </a:ext>
            </a:extLst>
          </p:cNvPr>
          <p:cNvSpPr txBox="1"/>
          <p:nvPr/>
        </p:nvSpPr>
        <p:spPr>
          <a:xfrm>
            <a:off x="589005" y="1025976"/>
            <a:ext cx="841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всем весам сети вычислить градиент ошибки и скорректировать веса в направлении уменьшения ошибки.</a:t>
            </a:r>
          </a:p>
          <a:p>
            <a:r>
              <a:rPr lang="ru-RU" b="1" i="1" dirty="0"/>
              <a:t>Как вычислить градиент весов по ошибке?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01658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B270-3BFF-8040-A673-24605FB0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нейросети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CF23F-00D9-6B4D-9B0B-4FAFABFC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26624"/>
            <a:ext cx="3810000" cy="27178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66083-7B58-1A41-94E3-32D9732AA0B0}"/>
              </a:ext>
            </a:extLst>
          </p:cNvPr>
          <p:cNvCxnSpPr>
            <a:cxnSpLocks/>
          </p:cNvCxnSpPr>
          <p:nvPr/>
        </p:nvCxnSpPr>
        <p:spPr>
          <a:xfrm>
            <a:off x="17526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427BE-E4A4-834B-8048-B041E778FBF7}"/>
              </a:ext>
            </a:extLst>
          </p:cNvPr>
          <p:cNvCxnSpPr>
            <a:cxnSpLocks/>
          </p:cNvCxnSpPr>
          <p:nvPr/>
        </p:nvCxnSpPr>
        <p:spPr>
          <a:xfrm>
            <a:off x="65532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6A097D-6485-2E46-819D-B9C3B6B26880}"/>
              </a:ext>
            </a:extLst>
          </p:cNvPr>
          <p:cNvSpPr txBox="1"/>
          <p:nvPr/>
        </p:nvSpPr>
        <p:spPr>
          <a:xfrm>
            <a:off x="1219200" y="2343150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4A106-98EE-D041-BFCC-34DA495B9206}"/>
              </a:ext>
            </a:extLst>
          </p:cNvPr>
          <p:cNvSpPr txBox="1"/>
          <p:nvPr/>
        </p:nvSpPr>
        <p:spPr>
          <a:xfrm>
            <a:off x="6986429" y="2343150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</a:t>
            </a:r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DEF65-3A7C-5446-817E-F37DA59FCDA5}"/>
              </a:ext>
            </a:extLst>
          </p:cNvPr>
          <p:cNvSpPr txBox="1"/>
          <p:nvPr/>
        </p:nvSpPr>
        <p:spPr>
          <a:xfrm>
            <a:off x="1866899" y="4442228"/>
            <a:ext cx="541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https://www.youtube.com/watch?v=f9oDe4Yq4E0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280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82604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82604" cy="1207125"/>
              </a:xfrm>
              <a:prstGeom prst="rect">
                <a:avLst/>
              </a:prstGeom>
              <a:blipFill>
                <a:blip r:embed="rId2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7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8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9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10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F1C96-FF1F-0E4D-AD52-6756CB86B673}"/>
              </a:ext>
            </a:extLst>
          </p:cNvPr>
          <p:cNvSpPr txBox="1"/>
          <p:nvPr/>
        </p:nvSpPr>
        <p:spPr>
          <a:xfrm>
            <a:off x="2157475" y="850221"/>
            <a:ext cx="573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Необходимо скорректировать веса входных сигналов так, что бы ошибка стала минимальной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C937D-39D9-824F-9676-EEA24F3CF8D7}"/>
                  </a:ext>
                </a:extLst>
              </p:cNvPr>
              <p:cNvSpPr txBox="1"/>
              <p:nvPr/>
            </p:nvSpPr>
            <p:spPr>
              <a:xfrm>
                <a:off x="3095629" y="4001560"/>
                <a:ext cx="1731115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C937D-39D9-824F-9676-EEA24F3CF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9" y="4001560"/>
                <a:ext cx="1731115" cy="604846"/>
              </a:xfrm>
              <a:prstGeom prst="rect">
                <a:avLst/>
              </a:prstGeom>
              <a:blipFill>
                <a:blip r:embed="rId11"/>
                <a:stretch>
                  <a:fillRect l="-725" t="-2041" r="-14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4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5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6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7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8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9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cxnSpLocks/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cxnSpLocks/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cxnSpLocks/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64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4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5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6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7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8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9E3795-17E0-6141-B62F-78F72E78BCF4}"/>
                  </a:ext>
                </a:extLst>
              </p:cNvPr>
              <p:cNvSpPr txBox="1"/>
              <p:nvPr/>
            </p:nvSpPr>
            <p:spPr>
              <a:xfrm>
                <a:off x="420874" y="1110591"/>
                <a:ext cx="2148409" cy="517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90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sz="1904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904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sz="1904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9E3795-17E0-6141-B62F-78F72E78B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4" y="1110591"/>
                <a:ext cx="2148409" cy="517962"/>
              </a:xfrm>
              <a:prstGeom prst="rect">
                <a:avLst/>
              </a:prstGeom>
              <a:blipFill>
                <a:blip r:embed="rId9"/>
                <a:stretch>
                  <a:fillRect l="-3529" t="-2381" r="-176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AC9521-3A19-F047-BEBD-BA67DD8C3C68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AC9521-3A19-F047-BEBD-BA67DD8C3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10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950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/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blipFill>
                <a:blip r:embed="rId4"/>
                <a:stretch>
                  <a:fillRect l="-13793" t="-2222" r="-68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5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6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7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8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9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369A623-A5A0-C749-A552-40EA0FFFD944}"/>
              </a:ext>
            </a:extLst>
          </p:cNvPr>
          <p:cNvSpPr/>
          <p:nvPr/>
        </p:nvSpPr>
        <p:spPr>
          <a:xfrm>
            <a:off x="6372799" y="3496710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19811-B0D8-7247-B8C0-7DAD2C5339E9}"/>
              </a:ext>
            </a:extLst>
          </p:cNvPr>
          <p:cNvSpPr txBox="1"/>
          <p:nvPr/>
        </p:nvSpPr>
        <p:spPr>
          <a:xfrm>
            <a:off x="7286723" y="3542058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Перенос ошибки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/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blipFill>
                <a:blip r:embed="rId10"/>
                <a:stretch>
                  <a:fillRect l="-12195" t="-2000" r="-731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3B587-17B7-E844-9000-D6F6C490CB86}"/>
              </a:ext>
            </a:extLst>
          </p:cNvPr>
          <p:cNvCxnSpPr>
            <a:cxnSpLocks/>
            <a:stCxn id="3" idx="2"/>
            <a:endCxn id="61" idx="0"/>
          </p:cNvCxnSpPr>
          <p:nvPr/>
        </p:nvCxnSpPr>
        <p:spPr>
          <a:xfrm flipH="1">
            <a:off x="3231972" y="2849508"/>
            <a:ext cx="2062" cy="6247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8F3B6-1657-2A41-8F5D-A77455988037}"/>
              </a:ext>
            </a:extLst>
          </p:cNvPr>
          <p:cNvSpPr/>
          <p:nvPr/>
        </p:nvSpPr>
        <p:spPr>
          <a:xfrm>
            <a:off x="4419600" y="3562350"/>
            <a:ext cx="490704" cy="7217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8DE26A0-D0EE-CF43-BB51-001E28C9BA32}"/>
              </a:ext>
            </a:extLst>
          </p:cNvPr>
          <p:cNvCxnSpPr>
            <a:cxnSpLocks/>
            <a:stCxn id="40" idx="17"/>
            <a:endCxn id="44" idx="3"/>
          </p:cNvCxnSpPr>
          <p:nvPr/>
        </p:nvCxnSpPr>
        <p:spPr>
          <a:xfrm flipH="1" flipV="1">
            <a:off x="4910304" y="3923207"/>
            <a:ext cx="1462495" cy="90649"/>
          </a:xfrm>
          <a:prstGeom prst="curvedConnector5">
            <a:avLst>
              <a:gd name="adj1" fmla="val 29155"/>
              <a:gd name="adj2" fmla="val 57278"/>
              <a:gd name="adj3" fmla="val 7426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23231B4C-18C7-6846-A85A-EDD9413EC722}"/>
              </a:ext>
            </a:extLst>
          </p:cNvPr>
          <p:cNvCxnSpPr>
            <a:cxnSpLocks/>
            <a:stCxn id="44" idx="1"/>
            <a:endCxn id="61" idx="3"/>
          </p:cNvCxnSpPr>
          <p:nvPr/>
        </p:nvCxnSpPr>
        <p:spPr>
          <a:xfrm rot="10800000">
            <a:off x="3488420" y="3784601"/>
            <a:ext cx="931180" cy="138607"/>
          </a:xfrm>
          <a:prstGeom prst="curvedConnector3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B48266-B30F-DA4B-8E3F-63F668627C7C}"/>
              </a:ext>
            </a:extLst>
          </p:cNvPr>
          <p:cNvCxnSpPr/>
          <p:nvPr/>
        </p:nvCxnSpPr>
        <p:spPr>
          <a:xfrm>
            <a:off x="7407675" y="3830147"/>
            <a:ext cx="1606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1E8350-EDDD-DB4C-922E-0BE763A1C2AA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1E8350-EDDD-DB4C-922E-0BE763A1C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11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11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497" y="392282"/>
            <a:ext cx="5492462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шаг коррекции</a:t>
            </a:r>
          </a:p>
        </p:txBody>
      </p:sp>
      <p:sp>
        <p:nvSpPr>
          <p:cNvPr id="48" name="object 48"/>
          <p:cNvSpPr/>
          <p:nvPr/>
        </p:nvSpPr>
        <p:spPr>
          <a:xfrm>
            <a:off x="5981862" y="590551"/>
            <a:ext cx="2628738" cy="171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/>
              <p:nvPr/>
            </p:nvSpPr>
            <p:spPr>
              <a:xfrm>
                <a:off x="910147" y="1055766"/>
                <a:ext cx="225199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5EF9CC-B919-5342-8429-13B8A17D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" y="1055766"/>
                <a:ext cx="2251992" cy="490006"/>
              </a:xfrm>
              <a:prstGeom prst="rect">
                <a:avLst/>
              </a:prstGeom>
              <a:blipFill>
                <a:blip r:embed="rId3"/>
                <a:stretch>
                  <a:fillRect l="-279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/>
              <p:nvPr/>
            </p:nvSpPr>
            <p:spPr>
              <a:xfrm>
                <a:off x="913329" y="1657350"/>
                <a:ext cx="1227131" cy="815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447B8A-0224-594C-8572-E6F46BC20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9" y="1657350"/>
                <a:ext cx="1227131" cy="815864"/>
              </a:xfrm>
              <a:prstGeom prst="rect">
                <a:avLst/>
              </a:prstGeom>
              <a:blipFill>
                <a:blip r:embed="rId4"/>
                <a:stretch>
                  <a:fillRect l="-20619" t="-106154" r="-21649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/>
              <p:nvPr/>
            </p:nvSpPr>
            <p:spPr>
              <a:xfrm>
                <a:off x="2626606" y="1736760"/>
                <a:ext cx="2149371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43F037-5467-3545-8652-B71EFCFED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606" y="1736760"/>
                <a:ext cx="2149371" cy="604846"/>
              </a:xfrm>
              <a:prstGeom prst="rect">
                <a:avLst/>
              </a:prstGeom>
              <a:blipFill>
                <a:blip r:embed="rId5"/>
                <a:stretch>
                  <a:fillRect l="-1765" t="-2041" r="-1765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/>
              <p:nvPr/>
            </p:nvSpPr>
            <p:spPr>
              <a:xfrm>
                <a:off x="4989774" y="1884564"/>
                <a:ext cx="993157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ACEA4C-0684-EF4A-9CDE-31BFF26B3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74" y="1884564"/>
                <a:ext cx="993157" cy="612796"/>
              </a:xfrm>
              <a:prstGeom prst="rect">
                <a:avLst/>
              </a:prstGeom>
              <a:blipFill>
                <a:blip r:embed="rId6"/>
                <a:stretch>
                  <a:fillRect l="-6410" r="-51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/>
              <p:nvPr/>
            </p:nvSpPr>
            <p:spPr>
              <a:xfrm>
                <a:off x="910147" y="2473882"/>
                <a:ext cx="3725572" cy="613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33A080-5229-5742-8E94-3A1468E5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" y="2473882"/>
                <a:ext cx="3725572" cy="613694"/>
              </a:xfrm>
              <a:prstGeom prst="rect">
                <a:avLst/>
              </a:prstGeom>
              <a:blipFill>
                <a:blip r:embed="rId7"/>
                <a:stretch>
                  <a:fillRect l="-102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/>
              <p:nvPr/>
            </p:nvSpPr>
            <p:spPr>
              <a:xfrm>
                <a:off x="928165" y="3351901"/>
                <a:ext cx="2736839" cy="674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9DF99-A2AA-4F4B-A1B7-F44C40D77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65" y="3351901"/>
                <a:ext cx="2736839" cy="674224"/>
              </a:xfrm>
              <a:prstGeom prst="rect">
                <a:avLst/>
              </a:prstGeom>
              <a:blipFill>
                <a:blip r:embed="rId8"/>
                <a:stretch>
                  <a:fillRect l="-12442" t="-147170" r="-922" b="-2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/>
              <p:nvPr/>
            </p:nvSpPr>
            <p:spPr>
              <a:xfrm>
                <a:off x="911841" y="4032780"/>
                <a:ext cx="3703514" cy="471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4A7FF7-C953-AE4E-B05E-D16AC2E4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41" y="4032780"/>
                <a:ext cx="3703514" cy="471283"/>
              </a:xfrm>
              <a:prstGeom prst="rect">
                <a:avLst/>
              </a:prstGeom>
              <a:blipFill>
                <a:blip r:embed="rId9"/>
                <a:stretch>
                  <a:fillRect l="-171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63FDA90-EED3-AB4A-805E-B79551BD2729}"/>
              </a:ext>
            </a:extLst>
          </p:cNvPr>
          <p:cNvSpPr/>
          <p:nvPr/>
        </p:nvSpPr>
        <p:spPr>
          <a:xfrm>
            <a:off x="3024001" y="4007019"/>
            <a:ext cx="1547999" cy="510128"/>
          </a:xfrm>
          <a:custGeom>
            <a:avLst/>
            <a:gdLst>
              <a:gd name="connsiteX0" fmla="*/ 0 w 1547999"/>
              <a:gd name="connsiteY0" fmla="*/ 0 h 510128"/>
              <a:gd name="connsiteX1" fmla="*/ 500520 w 1547999"/>
              <a:gd name="connsiteY1" fmla="*/ 0 h 510128"/>
              <a:gd name="connsiteX2" fmla="*/ 970079 w 1547999"/>
              <a:gd name="connsiteY2" fmla="*/ 0 h 510128"/>
              <a:gd name="connsiteX3" fmla="*/ 1547999 w 1547999"/>
              <a:gd name="connsiteY3" fmla="*/ 0 h 510128"/>
              <a:gd name="connsiteX4" fmla="*/ 1547999 w 1547999"/>
              <a:gd name="connsiteY4" fmla="*/ 510128 h 510128"/>
              <a:gd name="connsiteX5" fmla="*/ 1062959 w 1547999"/>
              <a:gd name="connsiteY5" fmla="*/ 510128 h 510128"/>
              <a:gd name="connsiteX6" fmla="*/ 516000 w 1547999"/>
              <a:gd name="connsiteY6" fmla="*/ 510128 h 510128"/>
              <a:gd name="connsiteX7" fmla="*/ 0 w 1547999"/>
              <a:gd name="connsiteY7" fmla="*/ 510128 h 510128"/>
              <a:gd name="connsiteX8" fmla="*/ 0 w 1547999"/>
              <a:gd name="connsiteY8" fmla="*/ 0 h 5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999" h="510128" extrusionOk="0">
                <a:moveTo>
                  <a:pt x="0" y="0"/>
                </a:moveTo>
                <a:cubicBezTo>
                  <a:pt x="194236" y="7769"/>
                  <a:pt x="354283" y="-22183"/>
                  <a:pt x="500520" y="0"/>
                </a:cubicBezTo>
                <a:cubicBezTo>
                  <a:pt x="646757" y="22183"/>
                  <a:pt x="780241" y="-12124"/>
                  <a:pt x="970079" y="0"/>
                </a:cubicBezTo>
                <a:cubicBezTo>
                  <a:pt x="1159917" y="12124"/>
                  <a:pt x="1402283" y="-1723"/>
                  <a:pt x="1547999" y="0"/>
                </a:cubicBezTo>
                <a:cubicBezTo>
                  <a:pt x="1545368" y="122415"/>
                  <a:pt x="1523254" y="404784"/>
                  <a:pt x="1547999" y="510128"/>
                </a:cubicBezTo>
                <a:cubicBezTo>
                  <a:pt x="1416492" y="528828"/>
                  <a:pt x="1180822" y="516109"/>
                  <a:pt x="1062959" y="510128"/>
                </a:cubicBezTo>
                <a:cubicBezTo>
                  <a:pt x="945096" y="504147"/>
                  <a:pt x="745639" y="512181"/>
                  <a:pt x="516000" y="510128"/>
                </a:cubicBezTo>
                <a:cubicBezTo>
                  <a:pt x="286361" y="508075"/>
                  <a:pt x="132009" y="516033"/>
                  <a:pt x="0" y="510128"/>
                </a:cubicBezTo>
                <a:cubicBezTo>
                  <a:pt x="-9399" y="288822"/>
                  <a:pt x="18777" y="21909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58B834-AB82-8848-B6A2-191C3433F09E}"/>
                  </a:ext>
                </a:extLst>
              </p:cNvPr>
              <p:cNvSpPr txBox="1"/>
              <p:nvPr/>
            </p:nvSpPr>
            <p:spPr>
              <a:xfrm>
                <a:off x="8362359" y="620596"/>
                <a:ext cx="384144" cy="526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58B834-AB82-8848-B6A2-191C3433F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359" y="620596"/>
                <a:ext cx="384144" cy="526811"/>
              </a:xfrm>
              <a:prstGeom prst="rect">
                <a:avLst/>
              </a:prstGeom>
              <a:blipFill>
                <a:blip r:embed="rId10"/>
                <a:stretch>
                  <a:fillRect l="-12903" t="-2326" r="-32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/>
              <a:t>Математика BackProp  обратный шаг</a:t>
            </a:r>
          </a:p>
        </p:txBody>
      </p:sp>
      <p:sp>
        <p:nvSpPr>
          <p:cNvPr id="8" name="object 8"/>
          <p:cNvSpPr/>
          <p:nvPr/>
        </p:nvSpPr>
        <p:spPr>
          <a:xfrm>
            <a:off x="5181600" y="1082762"/>
            <a:ext cx="2225626" cy="1606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11AFA78-AE0D-E64C-9E65-B40B10D33559}"/>
              </a:ext>
            </a:extLst>
          </p:cNvPr>
          <p:cNvSpPr/>
          <p:nvPr/>
        </p:nvSpPr>
        <p:spPr>
          <a:xfrm>
            <a:off x="7315200" y="1082762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/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E826E8-BEB6-B14B-853C-F14E0458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659" y="1295852"/>
                <a:ext cx="347852" cy="527388"/>
              </a:xfrm>
              <a:prstGeom prst="rect">
                <a:avLst/>
              </a:prstGeom>
              <a:blipFill>
                <a:blip r:embed="rId4"/>
                <a:stretch>
                  <a:fillRect l="-14286" t="-4762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9BDCA-A15B-FB48-9016-C0AE006F8334}"/>
                  </a:ext>
                </a:extLst>
              </p:cNvPr>
              <p:cNvSpPr txBox="1"/>
              <p:nvPr/>
            </p:nvSpPr>
            <p:spPr>
              <a:xfrm>
                <a:off x="796702" y="1358280"/>
                <a:ext cx="3949543" cy="272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9BDCA-A15B-FB48-9016-C0AE006F8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2" y="1358280"/>
                <a:ext cx="3949543" cy="2721642"/>
              </a:xfrm>
              <a:prstGeom prst="rect">
                <a:avLst/>
              </a:prstGeom>
              <a:blipFill>
                <a:blip r:embed="rId5"/>
                <a:stretch>
                  <a:fillRect l="-7372" t="-34884" b="-4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880D-FAD4-1041-B477-E10478E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Обратное распространение ошибки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E022D-E5E4-9342-966C-A0987DBA433D}"/>
              </a:ext>
            </a:extLst>
          </p:cNvPr>
          <p:cNvSpPr txBox="1"/>
          <p:nvPr/>
        </p:nvSpPr>
        <p:spPr>
          <a:xfrm>
            <a:off x="1676400" y="4154943"/>
            <a:ext cx="510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https://www.youtube.com/watch?v=JwpFvFpbOGc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https://www.youtube.com/watch?v=rP_k8cpsNWY</a:t>
            </a:r>
            <a:r>
              <a:rPr lang="en-US" dirty="0"/>
              <a:t> 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B705411-0B70-FE4B-8131-036E1BDA9570}"/>
              </a:ext>
            </a:extLst>
          </p:cNvPr>
          <p:cNvSpPr/>
          <p:nvPr/>
        </p:nvSpPr>
        <p:spPr>
          <a:xfrm>
            <a:off x="1828800" y="1047750"/>
            <a:ext cx="5039283" cy="2739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7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</a:t>
            </a:r>
            <a:br>
              <a:rPr lang="en-US" dirty="0"/>
            </a:b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Нейронные сети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8FBBE438-6184-8A4F-90F6-F58109911B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77AC283E-91B9-B345-9D33-B29BA0BAF03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C6C2-C268-944F-9A23-5EFBE09D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для построения сетей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C0C2-1F9F-3F4D-8E2D-B796402E6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34" y="3398625"/>
            <a:ext cx="1752600" cy="417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38752-3593-084D-A9AD-035ED38AA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14550"/>
            <a:ext cx="3307498" cy="1653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69AA8-68FB-2143-B183-92180FD61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7" t="33863" r="20634" b="37918"/>
          <a:stretch/>
        </p:blipFill>
        <p:spPr>
          <a:xfrm>
            <a:off x="6461969" y="3382863"/>
            <a:ext cx="1295401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8CA2-9DE5-914C-8FA4-154C9F048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8" y="1664110"/>
            <a:ext cx="3121273" cy="19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0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Виды нейронных сетей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12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Полносвязные</a:t>
            </a:r>
            <a:r>
              <a:rPr lang="ru-RU" dirty="0"/>
              <a:t>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08073-A6D6-B14C-8FA4-3852931D1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150"/>
            <a:ext cx="7986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6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сети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A42E1-6C85-814C-A89E-8D136146076B}"/>
              </a:ext>
            </a:extLst>
          </p:cNvPr>
          <p:cNvGrpSpPr/>
          <p:nvPr/>
        </p:nvGrpSpPr>
        <p:grpSpPr>
          <a:xfrm>
            <a:off x="1295400" y="819150"/>
            <a:ext cx="6824702" cy="4072161"/>
            <a:chOff x="1295400" y="819150"/>
            <a:chExt cx="6824702" cy="4072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81C3D2-523A-6D40-AB6E-5085DCAA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819150"/>
              <a:ext cx="6824702" cy="40721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70924A-D8CA-D54B-B9F9-4E1D9CF8801B}"/>
                </a:ext>
              </a:extLst>
            </p:cNvPr>
            <p:cNvSpPr/>
            <p:nvPr/>
          </p:nvSpPr>
          <p:spPr>
            <a:xfrm>
              <a:off x="4760850" y="1352550"/>
              <a:ext cx="80175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8592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0D9EE-F975-8146-87C1-0130BB8E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84574"/>
            <a:ext cx="3746500" cy="13083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F2A5DB-E603-534E-96F3-8FF9AB29FE31}"/>
              </a:ext>
            </a:extLst>
          </p:cNvPr>
          <p:cNvGrpSpPr/>
          <p:nvPr/>
        </p:nvGrpSpPr>
        <p:grpSpPr>
          <a:xfrm>
            <a:off x="1524000" y="904775"/>
            <a:ext cx="6172200" cy="2355077"/>
            <a:chOff x="1219200" y="1962150"/>
            <a:chExt cx="6172200" cy="2355077"/>
          </a:xfrm>
        </p:grpSpPr>
        <p:pic>
          <p:nvPicPr>
            <p:cNvPr id="13" name="Google Shape;759;p86" descr="Screenshot 2021-07-13 at 19.29.50.png">
              <a:extLst>
                <a:ext uri="{FF2B5EF4-FFF2-40B4-BE49-F238E27FC236}">
                  <a16:creationId xmlns:a16="http://schemas.microsoft.com/office/drawing/2014/main" id="{93C539F3-AF4D-5A40-94ED-2E607DDD9A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>
              <a:off x="1219200" y="1962150"/>
              <a:ext cx="6172200" cy="23550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A02B90-FC13-5E46-9F7D-6D509C7CCA8C}"/>
                </a:ext>
              </a:extLst>
            </p:cNvPr>
            <p:cNvCxnSpPr/>
            <p:nvPr/>
          </p:nvCxnSpPr>
          <p:spPr>
            <a:xfrm flipV="1">
              <a:off x="16002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B49ADE-CE00-EF47-BC46-002D627C9351}"/>
                </a:ext>
              </a:extLst>
            </p:cNvPr>
            <p:cNvCxnSpPr/>
            <p:nvPr/>
          </p:nvCxnSpPr>
          <p:spPr>
            <a:xfrm flipV="1">
              <a:off x="25908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3725B5-0088-0444-802D-88EF22AD7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0200" y="3257550"/>
              <a:ext cx="4526280" cy="1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0AC875-D78D-A341-8CE5-EF796F4B1FC7}"/>
                </a:ext>
              </a:extLst>
            </p:cNvPr>
            <p:cNvCxnSpPr/>
            <p:nvPr/>
          </p:nvCxnSpPr>
          <p:spPr>
            <a:xfrm flipV="1">
              <a:off x="6126480" y="254127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322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447E5-134A-5B4E-A4F4-C63A7715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13" y="1276350"/>
            <a:ext cx="723857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5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899578"/>
              </p:ext>
            </p:extLst>
          </p:nvPr>
        </p:nvGraphicFramePr>
        <p:xfrm>
          <a:off x="846750" y="1649963"/>
          <a:ext cx="7239000" cy="11850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простую нейронную сеть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стандартную </a:t>
                      </a:r>
                      <a:r>
                        <a:rPr lang="ru-RU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предобученную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сеть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ResNet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Загрузить сложную </a:t>
                      </a:r>
                      <a:r>
                        <a:rPr lang="ru-RU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предобученную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модель с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huggingface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296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00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50000"/>
              </a:lnSpc>
              <a:buSzPts val="1300"/>
              <a:buAutoNum type="arabicPeriod"/>
            </a:pPr>
            <a:endParaRPr lang="en-US" sz="1300" dirty="0"/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PyTorch get started</a:t>
            </a:r>
            <a:endParaRPr lang="en-US" sz="1400" dirty="0"/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ThensorFlow</a:t>
            </a:r>
            <a:endParaRPr lang="en-US" sz="1400" dirty="0"/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hlinkClick r:id="rId5"/>
              </a:rPr>
              <a:t>Начинаем работу с </a:t>
            </a:r>
            <a:r>
              <a:rPr lang="en-US" sz="1400" dirty="0" err="1">
                <a:hlinkClick r:id="rId5"/>
              </a:rPr>
              <a:t>PyTorch</a:t>
            </a:r>
            <a:r>
              <a:rPr lang="en-US" sz="1400" dirty="0">
                <a:hlinkClick r:id="rId5"/>
              </a:rPr>
              <a:t> 2.0 </a:t>
            </a:r>
            <a:r>
              <a:rPr lang="ru-RU" sz="1400" dirty="0">
                <a:hlinkClick r:id="rId5"/>
              </a:rPr>
              <a:t>и </a:t>
            </a:r>
            <a:r>
              <a:rPr lang="en-US" sz="1400" dirty="0">
                <a:hlinkClick r:id="rId5"/>
              </a:rPr>
              <a:t>Hugging Face Transformers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120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en-US" dirty="0"/>
            </a:br>
            <a:br>
              <a:rPr lang="en-US" sz="900" dirty="0"/>
            </a:br>
            <a:r>
              <a:rPr lang="en-US" sz="1800" dirty="0"/>
              <a:t>25</a:t>
            </a:r>
            <a:r>
              <a:rPr lang="ru-RU" sz="1800" dirty="0"/>
              <a:t>.</a:t>
            </a:r>
            <a:r>
              <a:rPr lang="en-US" sz="1800" dirty="0"/>
              <a:t>0</a:t>
            </a:r>
            <a:r>
              <a:rPr lang="ru-RU" sz="1800" dirty="0"/>
              <a:t>9 – Обзор </a:t>
            </a:r>
            <a:r>
              <a:rPr lang="en-US" sz="1800" dirty="0"/>
              <a:t>big data </a:t>
            </a:r>
            <a:r>
              <a:rPr lang="ru-RU" sz="1800" dirty="0"/>
              <a:t>экосистемы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43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5BB9E164-B69D-9940-834A-3C9CEED248A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Python Advanced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Web. Django. </a:t>
            </a:r>
            <a:r>
              <a:rPr lang="en-US" sz="1400" spc="-10" dirty="0" err="1">
                <a:solidFill>
                  <a:schemeClr val="tx1"/>
                </a:solidFill>
                <a:latin typeface="Roboto"/>
                <a:cs typeface="Roboto"/>
              </a:rPr>
              <a:t>FastAPI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Highload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73575" y="1047751"/>
            <a:ext cx="3159080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7CF1FE-957A-9D4D-88EA-6F04DA515F47}"/>
              </a:ext>
            </a:extLst>
          </p:cNvPr>
          <p:cNvSpPr/>
          <p:nvPr/>
        </p:nvSpPr>
        <p:spPr>
          <a:xfrm>
            <a:off x="2590800" y="16573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DE9C2A-C75A-424B-9C32-4C42AB362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8"/>
          <a:stretch/>
        </p:blipFill>
        <p:spPr>
          <a:xfrm>
            <a:off x="2740565" y="1606719"/>
            <a:ext cx="985256" cy="4822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A7F82C-DC26-3441-A3B2-9F847F37DCC0}"/>
              </a:ext>
            </a:extLst>
          </p:cNvPr>
          <p:cNvSpPr/>
          <p:nvPr/>
        </p:nvSpPr>
        <p:spPr>
          <a:xfrm>
            <a:off x="2590800" y="21907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80175-500B-0745-AC1C-57AE234B1F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0" y="2186909"/>
            <a:ext cx="954150" cy="38484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111EED-9646-C942-AC8C-B290C62B252A}"/>
              </a:ext>
            </a:extLst>
          </p:cNvPr>
          <p:cNvSpPr/>
          <p:nvPr/>
        </p:nvSpPr>
        <p:spPr>
          <a:xfrm>
            <a:off x="2597363" y="2724151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BA28636-A2A2-CF4A-B027-9AE15B49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550" y="2759203"/>
            <a:ext cx="1295400" cy="31089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C2E6EB-5537-C441-978A-F955D65CA629}"/>
              </a:ext>
            </a:extLst>
          </p:cNvPr>
          <p:cNvSpPr/>
          <p:nvPr/>
        </p:nvSpPr>
        <p:spPr>
          <a:xfrm>
            <a:off x="2597363" y="3287255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A2B97B-E07C-8B4B-AC76-5ED6EDD6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65" y="3334299"/>
            <a:ext cx="939800" cy="27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EE7A51-808B-7846-8A46-D3D37A7889CF}"/>
              </a:ext>
            </a:extLst>
          </p:cNvPr>
          <p:cNvSpPr/>
          <p:nvPr/>
        </p:nvSpPr>
        <p:spPr>
          <a:xfrm>
            <a:off x="2597362" y="3813939"/>
            <a:ext cx="3955837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89D9D3-72EC-5D44-B12E-E4E47EA7F9F5}"/>
              </a:ext>
            </a:extLst>
          </p:cNvPr>
          <p:cNvSpPr/>
          <p:nvPr/>
        </p:nvSpPr>
        <p:spPr>
          <a:xfrm>
            <a:off x="2597362" y="4340623"/>
            <a:ext cx="3949273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8" name="Picture 4" descr="Plugger AI vs. Huggingface: Simplifying AI Model Access and Scalability">
            <a:extLst>
              <a:ext uri="{FF2B5EF4-FFF2-40B4-BE49-F238E27FC236}">
                <a16:creationId xmlns:a16="http://schemas.microsoft.com/office/drawing/2014/main" id="{073121C2-02B0-ED42-85C8-C4E1BE9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4" y="3813939"/>
            <a:ext cx="143341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DB6B5D-321E-6F42-B1AE-2130BF1E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30" y="3803827"/>
            <a:ext cx="766822" cy="3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1F9F0-CB34-9044-A342-8C0813910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2" y="3668255"/>
            <a:ext cx="1289048" cy="736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AA570-964A-304F-9938-62731D1A0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71" y="4324350"/>
            <a:ext cx="1122184" cy="40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82B87-B256-D842-95A2-4F0058160C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84" y="4388557"/>
            <a:ext cx="1079868" cy="323961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3D6C3F3-7051-AC4F-8AC1-17DD79319C3A}"/>
              </a:ext>
            </a:extLst>
          </p:cNvPr>
          <p:cNvCxnSpPr>
            <a:stCxn id="31" idx="2"/>
            <a:endCxn id="12" idx="1"/>
          </p:cNvCxnSpPr>
          <p:nvPr/>
        </p:nvCxnSpPr>
        <p:spPr>
          <a:xfrm rot="16200000" flipH="1">
            <a:off x="2162408" y="1419457"/>
            <a:ext cx="4190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514CCD4-184A-7041-B505-7CFED74F146E}"/>
              </a:ext>
            </a:extLst>
          </p:cNvPr>
          <p:cNvCxnSpPr>
            <a:cxnSpLocks/>
            <a:stCxn id="31" idx="2"/>
            <a:endCxn id="14" idx="1"/>
          </p:cNvCxnSpPr>
          <p:nvPr/>
        </p:nvCxnSpPr>
        <p:spPr>
          <a:xfrm rot="16200000" flipH="1">
            <a:off x="1895708" y="1686157"/>
            <a:ext cx="9524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F55DB35-EABA-184E-A17E-63C5E13A34E9}"/>
              </a:ext>
            </a:extLst>
          </p:cNvPr>
          <p:cNvCxnSpPr>
            <a:cxnSpLocks/>
            <a:stCxn id="31" idx="2"/>
            <a:endCxn id="17" idx="1"/>
          </p:cNvCxnSpPr>
          <p:nvPr/>
        </p:nvCxnSpPr>
        <p:spPr>
          <a:xfrm rot="16200000" flipH="1">
            <a:off x="1632289" y="1949577"/>
            <a:ext cx="1485900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94D35CF-3789-1D43-AD6D-27419086DF0F}"/>
              </a:ext>
            </a:extLst>
          </p:cNvPr>
          <p:cNvCxnSpPr>
            <a:cxnSpLocks/>
            <a:stCxn id="31" idx="2"/>
            <a:endCxn id="19" idx="1"/>
          </p:cNvCxnSpPr>
          <p:nvPr/>
        </p:nvCxnSpPr>
        <p:spPr>
          <a:xfrm rot="16200000" flipH="1">
            <a:off x="1350737" y="2231129"/>
            <a:ext cx="2049004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FC9284D-C7B0-104C-B085-2FA31330BF8A}"/>
              </a:ext>
            </a:extLst>
          </p:cNvPr>
          <p:cNvCxnSpPr>
            <a:cxnSpLocks/>
            <a:stCxn id="31" idx="2"/>
            <a:endCxn id="1028" idx="1"/>
          </p:cNvCxnSpPr>
          <p:nvPr/>
        </p:nvCxnSpPr>
        <p:spPr>
          <a:xfrm rot="16200000" flipH="1">
            <a:off x="1090480" y="2491385"/>
            <a:ext cx="2575688" cy="450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D13A058-D9D9-D044-B871-F4E844C878C7}"/>
              </a:ext>
            </a:extLst>
          </p:cNvPr>
          <p:cNvCxnSpPr>
            <a:cxnSpLocks/>
            <a:stCxn id="31" idx="2"/>
            <a:endCxn id="21" idx="1"/>
          </p:cNvCxnSpPr>
          <p:nvPr/>
        </p:nvCxnSpPr>
        <p:spPr>
          <a:xfrm rot="16200000" flipH="1">
            <a:off x="824052" y="2757813"/>
            <a:ext cx="3102372" cy="444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B629F6-ADBB-8046-AFAC-FD4997DB61CF}"/>
              </a:ext>
            </a:extLst>
          </p:cNvPr>
          <p:cNvSpPr txBox="1"/>
          <p:nvPr/>
        </p:nvSpPr>
        <p:spPr>
          <a:xfrm>
            <a:off x="1194217" y="167857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09.09 -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AFCAFB-8F71-D643-AC5C-6DC8CB386930}"/>
              </a:ext>
            </a:extLst>
          </p:cNvPr>
          <p:cNvSpPr txBox="1"/>
          <p:nvPr/>
        </p:nvSpPr>
        <p:spPr>
          <a:xfrm>
            <a:off x="1194216" y="220876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11.09 -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7C6CF5-9E7C-CA4C-845A-72771FEFE7D1}"/>
              </a:ext>
            </a:extLst>
          </p:cNvPr>
          <p:cNvSpPr txBox="1"/>
          <p:nvPr/>
        </p:nvSpPr>
        <p:spPr>
          <a:xfrm>
            <a:off x="1194215" y="274537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16.09 -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13AE55-2608-9F46-B805-5B47C10EE728}"/>
              </a:ext>
            </a:extLst>
          </p:cNvPr>
          <p:cNvSpPr txBox="1"/>
          <p:nvPr/>
        </p:nvSpPr>
        <p:spPr>
          <a:xfrm>
            <a:off x="1194215" y="329995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18.09 -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61C7FD-5495-A646-8789-50F96000F43C}"/>
              </a:ext>
            </a:extLst>
          </p:cNvPr>
          <p:cNvSpPr txBox="1"/>
          <p:nvPr/>
        </p:nvSpPr>
        <p:spPr>
          <a:xfrm>
            <a:off x="1189320" y="3828701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23.09 -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437416-B0C5-694B-9F9D-D63AE5C9EBCA}"/>
              </a:ext>
            </a:extLst>
          </p:cNvPr>
          <p:cNvSpPr txBox="1"/>
          <p:nvPr/>
        </p:nvSpPr>
        <p:spPr>
          <a:xfrm>
            <a:off x="1189319" y="435744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25.09 -</a:t>
            </a:r>
          </a:p>
        </p:txBody>
      </p:sp>
    </p:spTree>
    <p:extLst>
      <p:ext uri="{BB962C8B-B14F-4D97-AF65-F5344CB8AC3E}">
        <p14:creationId xmlns:p14="http://schemas.microsoft.com/office/powerpoint/2010/main" val="157905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185281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Нейронные сети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2849403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нейронных сетей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513525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Фреймворки нейронных сетей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87;p65">
            <a:extLst>
              <a:ext uri="{FF2B5EF4-FFF2-40B4-BE49-F238E27FC236}">
                <a16:creationId xmlns:a16="http://schemas.microsoft.com/office/drawing/2014/main" id="{90E2BDB8-3207-4D44-8E25-7148F988B431}"/>
              </a:ext>
            </a:extLst>
          </p:cNvPr>
          <p:cNvSpPr/>
          <p:nvPr/>
        </p:nvSpPr>
        <p:spPr>
          <a:xfrm>
            <a:off x="670422" y="4177648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Hugging face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4AEF0E6A-8649-5948-92EF-54328C5B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04853"/>
            <a:ext cx="1959600" cy="9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8580F-51EF-304D-B71D-5D2AB6447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911909"/>
            <a:ext cx="2936755" cy="1678146"/>
          </a:xfrm>
          <a:prstGeom prst="rect">
            <a:avLst/>
          </a:prstGeom>
        </p:spPr>
      </p:pic>
      <p:pic>
        <p:nvPicPr>
          <p:cNvPr id="12" name="Picture 4" descr="Plugger AI vs. Huggingface: Simplifying AI Model Access and Scalability">
            <a:extLst>
              <a:ext uri="{FF2B5EF4-FFF2-40B4-BE49-F238E27FC236}">
                <a16:creationId xmlns:a16="http://schemas.microsoft.com/office/drawing/2014/main" id="{3F02F0DB-4A60-3948-BC8F-61A20FB0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57" y="3225603"/>
            <a:ext cx="3335965" cy="88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894274"/>
              </p:ext>
            </p:extLst>
          </p:nvPr>
        </p:nvGraphicFramePr>
        <p:xfrm>
          <a:off x="846750" y="1649963"/>
          <a:ext cx="7239000" cy="15800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Понять, что такое нейронные сети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 учатся нейронные сети, что такое градиент и функция ошибки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основные </a:t>
                      </a:r>
                      <a:r>
                        <a:rPr lang="ru-RU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фреймворки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работы с нейронными сетями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2747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библиотека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hugging face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научиться ее использовать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6709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310036"/>
              </p:ext>
            </p:extLst>
          </p:nvPr>
        </p:nvGraphicFramePr>
        <p:xfrm>
          <a:off x="846750" y="1649963"/>
          <a:ext cx="7239000" cy="3950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нейронные сети встраиваются в проект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9906</TotalTime>
  <Words>1040</Words>
  <Application>Microsoft Macintosh PowerPoint</Application>
  <PresentationFormat>On-screen Show (16:9)</PresentationFormat>
  <Paragraphs>272</Paragraphs>
  <Slides>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roboto</vt:lpstr>
      <vt:lpstr>roboto</vt:lpstr>
      <vt:lpstr>Symbol</vt:lpstr>
      <vt:lpstr>Office Theme</vt:lpstr>
      <vt:lpstr>Python Нейронные сети</vt:lpstr>
      <vt:lpstr>Проверить, идет ли запись</vt:lpstr>
      <vt:lpstr>Python Нейронные сети</vt:lpstr>
      <vt:lpstr>Правила вебинара</vt:lpstr>
      <vt:lpstr>Карта курса</vt:lpstr>
      <vt:lpstr>Карта курса</vt:lpstr>
      <vt:lpstr>Маршрут вебинара</vt:lpstr>
      <vt:lpstr>Цели вебинара</vt:lpstr>
      <vt:lpstr>Смысл</vt:lpstr>
      <vt:lpstr>  Модель нейрона  </vt:lpstr>
      <vt:lpstr>Модель нейрона</vt:lpstr>
      <vt:lpstr>Модель нейрона</vt:lpstr>
      <vt:lpstr>Функция активации</vt:lpstr>
      <vt:lpstr>Основные функции активации</vt:lpstr>
      <vt:lpstr>Нейронная сеть</vt:lpstr>
      <vt:lpstr>Нейронная сеть</vt:lpstr>
      <vt:lpstr>Универсальная теорема аппроксимации</vt:lpstr>
      <vt:lpstr>Функция ошибки</vt:lpstr>
      <vt:lpstr>Обучение нейронной сети</vt:lpstr>
      <vt:lpstr>Процесс обучения сети</vt:lpstr>
      <vt:lpstr>Градиентный спуск</vt:lpstr>
      <vt:lpstr>Обучение нейросети</vt:lpstr>
      <vt:lpstr>Нейрон j</vt:lpstr>
      <vt:lpstr>Нейрон j</vt:lpstr>
      <vt:lpstr>Нейрон j</vt:lpstr>
      <vt:lpstr>Нейрон j</vt:lpstr>
      <vt:lpstr>Математика BackProp  шаг коррекции</vt:lpstr>
      <vt:lpstr>Математика BackProp  обратный шаг</vt:lpstr>
      <vt:lpstr>Обратное распространение ошибки</vt:lpstr>
      <vt:lpstr>Фреймворки для построения сетей</vt:lpstr>
      <vt:lpstr>Виды нейронных сетей</vt:lpstr>
      <vt:lpstr>Полносвязные сети</vt:lpstr>
      <vt:lpstr>Сверточные сети</vt:lpstr>
      <vt:lpstr>Рекуррентные сети</vt:lpstr>
      <vt:lpstr>Generative adversarial networks</vt:lpstr>
      <vt:lpstr>Практика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 25.09 – Обзор big data экосистемы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110</cp:revision>
  <dcterms:created xsi:type="dcterms:W3CDTF">2023-10-10T14:19:39Z</dcterms:created>
  <dcterms:modified xsi:type="dcterms:W3CDTF">2024-09-20T14:58:04Z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